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1154" r:id="rId2"/>
    <p:sldId id="1024" r:id="rId3"/>
    <p:sldId id="1281" r:id="rId4"/>
    <p:sldId id="1086" r:id="rId5"/>
    <p:sldId id="1228" r:id="rId6"/>
    <p:sldId id="1019" r:id="rId7"/>
    <p:sldId id="1291" r:id="rId8"/>
    <p:sldId id="1264" r:id="rId9"/>
    <p:sldId id="1276" r:id="rId10"/>
    <p:sldId id="1231" r:id="rId11"/>
    <p:sldId id="1238" r:id="rId12"/>
    <p:sldId id="1094" r:id="rId13"/>
    <p:sldId id="1089" r:id="rId14"/>
    <p:sldId id="1096" r:id="rId15"/>
    <p:sldId id="1130" r:id="rId16"/>
    <p:sldId id="1132" r:id="rId17"/>
    <p:sldId id="1129" r:id="rId18"/>
    <p:sldId id="1134" r:id="rId19"/>
    <p:sldId id="1133" r:id="rId20"/>
    <p:sldId id="1292" r:id="rId21"/>
    <p:sldId id="1293" r:id="rId22"/>
    <p:sldId id="1278" r:id="rId23"/>
    <p:sldId id="1270" r:id="rId24"/>
    <p:sldId id="1280" r:id="rId25"/>
    <p:sldId id="1286" r:id="rId26"/>
    <p:sldId id="1287" r:id="rId27"/>
    <p:sldId id="1288" r:id="rId28"/>
    <p:sldId id="1271" r:id="rId29"/>
    <p:sldId id="1273" r:id="rId30"/>
    <p:sldId id="1284" r:id="rId31"/>
    <p:sldId id="1300" r:id="rId32"/>
    <p:sldId id="1294" r:id="rId33"/>
    <p:sldId id="1295" r:id="rId34"/>
  </p:sldIdLst>
  <p:sldSz cx="9144000" cy="6858000" type="screen4x3"/>
  <p:notesSz cx="6858000" cy="9144000"/>
  <p:embeddedFontLst>
    <p:embeddedFont>
      <p:font typeface="微软雅黑" pitchFamily="34" charset="-122"/>
      <p:regular r:id="rId36"/>
      <p:bold r:id="rId37"/>
    </p:embeddedFont>
    <p:embeddedFont>
      <p:font typeface="隶书" charset="-122"/>
      <p:regular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黑体" pitchFamily="49" charset="-122"/>
      <p:regular r:id="rId43"/>
    </p:embeddedFont>
    <p:embeddedFont>
      <p:font typeface="华文隶书" charset="-122"/>
      <p:regular r:id="rId44"/>
    </p:embeddedFont>
    <p:embeddedFont>
      <p:font typeface="Gulim" pitchFamily="34" charset="-127"/>
      <p:regular r:id="rId45"/>
    </p:embeddedFont>
  </p:embeddedFontLst>
  <p:defaultTextStyle>
    <a:defPPr>
      <a:defRPr lang="ko-K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3333FF"/>
    <a:srgbClr val="FF66CC"/>
    <a:srgbClr val="FF0000"/>
    <a:srgbClr val="FF3300"/>
    <a:srgbClr val="008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554" y="-78"/>
      </p:cViewPr>
      <p:guideLst>
        <p:guide orient="horz" pos="21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24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latinLnBrk="1" hangingPunct="1">
              <a:buFont typeface="Arial" panose="020B0604020202020204" pitchFamily="34" charset="0"/>
              <a:buNone/>
              <a:defRPr sz="1200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latinLnBrk="1" hangingPunct="1">
              <a:buFont typeface="Arial" panose="020B0604020202020204" pitchFamily="34" charset="0"/>
              <a:buNone/>
              <a:defRPr sz="1200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latinLnBrk="1">
              <a:buFontTx/>
              <a:buChar char="•"/>
              <a:defRPr sz="1200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4175A543-CEBC-47E4-8DC0-3791ED960F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23730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542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6430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96A1D-6301-4A7F-A69F-CB4B3CA25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792D6-EA79-4715-B905-D062697C97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AB4BC-2E9E-4BA0-A184-23F10B2C5F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2D2A-3AC0-4AD7-B8E7-5D63EB4311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E9861-1B4A-443C-84AC-0D4F53EFC3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7638-ECEB-411E-B35F-78E3AF5815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88BBD-668A-4F1A-835E-2B603135E0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1D25E-1BE3-4B6A-B72B-D7092B073F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60BD-9D16-497E-8ED4-E606575258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36E0-FDA0-480D-95FC-C2C6C3E8B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CC95D-6BB4-4278-9EAC-8F53886FED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单击此处编辑母版文本样式</a:t>
            </a:r>
          </a:p>
          <a:p>
            <a:pPr lvl="1"/>
            <a:r>
              <a:rPr lang="ko-KR" altLang="en-US" smtClean="0"/>
              <a:t>第二级</a:t>
            </a:r>
          </a:p>
          <a:p>
            <a:pPr lvl="2"/>
            <a:r>
              <a:rPr lang="ko-KR" altLang="en-US" smtClean="0"/>
              <a:t>第三级</a:t>
            </a:r>
          </a:p>
          <a:p>
            <a:pPr lvl="3"/>
            <a:r>
              <a:rPr lang="ko-KR" altLang="en-US" smtClean="0"/>
              <a:t>第四级</a:t>
            </a:r>
          </a:p>
          <a:p>
            <a:pPr lvl="4"/>
            <a:r>
              <a:rPr lang="ko-KR" altLang="en-US" smtClean="0"/>
              <a:t>第五级</a:t>
            </a:r>
          </a:p>
        </p:txBody>
      </p:sp>
      <p:sp>
        <p:nvSpPr>
          <p:cNvPr id="1028" name="AutoShape 4"/>
          <p:cNvSpPr/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0 w 1000"/>
              <a:gd name="T11" fmla="*/ 0 h 1000"/>
              <a:gd name="T12" fmla="*/ 2147483646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mpd="sng">
            <a:solidFill>
              <a:schemeClr val="accent2"/>
            </a:solidFill>
            <a:miter lim="800000"/>
          </a:ln>
        </p:spPr>
        <p:txBody>
          <a:bodyPr/>
          <a:lstStyle/>
          <a:p>
            <a:pPr eaLnBrk="0" hangingPunct="0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</a:ln>
          <a:effectLst/>
        </p:spPr>
        <p:txBody>
          <a:bodyPr/>
          <a:lstStyle/>
          <a:p>
            <a:pPr eaLnBrk="0" hangingPunct="0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Char char="•"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4C9EE33-963E-4CE1-9852-8A4C2AFC01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矩形 1"/>
          <p:cNvSpPr>
            <a:spLocks noChangeArrowheads="1"/>
          </p:cNvSpPr>
          <p:nvPr/>
        </p:nvSpPr>
        <p:spPr bwMode="auto">
          <a:xfrm>
            <a:off x="539552" y="831850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基地设立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南京）</a:t>
            </a:r>
            <a:endParaRPr lang="ko-KR" altLang="en-US" sz="3200" b="1" dirty="0">
              <a:latin typeface="微软雅黑" pitchFamily="34" charset="-122"/>
              <a:ea typeface="隶书" pitchFamily="49" charset="-122"/>
            </a:endParaRPr>
          </a:p>
        </p:txBody>
      </p:sp>
      <p:pic>
        <p:nvPicPr>
          <p:cNvPr id="39938" name="Picture 3" descr="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549275"/>
            <a:ext cx="10001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06B4FF25CBF150CA6FB901EEA71C728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000250"/>
            <a:ext cx="4464050" cy="396081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5508625" y="2060575"/>
            <a:ext cx="3157538" cy="3416320"/>
          </a:xfrm>
          <a:prstGeom prst="rect">
            <a:avLst/>
          </a:prstGeom>
          <a:noFill/>
          <a:ln w="8001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ea typeface="黑体" pitchFamily="2" charset="-122"/>
              </a:rPr>
              <a:t>    </a:t>
            </a:r>
            <a:r>
              <a:rPr lang="zh-CN" altLang="en-US" sz="2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国侨办“海外惠侨工程中餐繁荣基地”正式落户江苏、落户扬州、落户扬州大学 </a:t>
            </a:r>
            <a:r>
              <a:rPr lang="zh-CN" altLang="en-US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“江苏模式”</a:t>
            </a:r>
            <a:r>
              <a:rPr lang="zh-CN" altLang="en-US" sz="2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－－助推中餐繁荣发展</a:t>
            </a:r>
            <a:endParaRPr lang="en-US" altLang="zh-CN" sz="2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0418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0419" name="Text Box 22"/>
          <p:cNvSpPr txBox="1">
            <a:spLocks noChangeArrowheads="1"/>
          </p:cNvSpPr>
          <p:nvPr/>
        </p:nvSpPr>
        <p:spPr bwMode="auto">
          <a:xfrm>
            <a:off x="611559" y="692696"/>
            <a:ext cx="7056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高峰论坛</a:t>
            </a:r>
          </a:p>
        </p:txBody>
      </p:sp>
      <p:pic>
        <p:nvPicPr>
          <p:cNvPr id="60420" name="图片 1" descr="海外中餐繁荣高峰论坛合影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3949327" cy="288032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889" y="2996952"/>
            <a:ext cx="3984559" cy="29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圆角矩形 1"/>
          <p:cNvSpPr/>
          <p:nvPr/>
        </p:nvSpPr>
        <p:spPr bwMode="auto">
          <a:xfrm>
            <a:off x="4619889" y="2304008"/>
            <a:ext cx="3949327" cy="6929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第二届海外中餐繁荣高峰论坛</a:t>
            </a:r>
            <a:endParaRPr kumimoji="0" lang="zh-CN" altLang="en-US" sz="2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611559" y="4869160"/>
            <a:ext cx="3949327" cy="6929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海外中餐繁荣高峰论坛</a:t>
            </a:r>
            <a:endParaRPr kumimoji="0" lang="zh-CN" altLang="en-US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5538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5539" name="Text Box 22"/>
          <p:cNvSpPr txBox="1">
            <a:spLocks noChangeArrowheads="1"/>
          </p:cNvSpPr>
          <p:nvPr/>
        </p:nvSpPr>
        <p:spPr bwMode="auto">
          <a:xfrm>
            <a:off x="611559" y="692696"/>
            <a:ext cx="7778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海外培训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540" name="Rectangle 2"/>
          <p:cNvSpPr>
            <a:spLocks noGrp="1"/>
          </p:cNvSpPr>
          <p:nvPr/>
        </p:nvSpPr>
        <p:spPr bwMode="auto">
          <a:xfrm>
            <a:off x="38100" y="6046788"/>
            <a:ext cx="90963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zh-CN" altLang="en-US" sz="2000" b="1">
                <a:solidFill>
                  <a:srgbClr val="C00000"/>
                </a:solidFill>
                <a:latin typeface="宋体" charset="-122"/>
                <a:sym typeface="+mn-ea"/>
              </a:rPr>
              <a:t>首届海外淮扬菜研习班集锦</a:t>
            </a:r>
          </a:p>
        </p:txBody>
      </p:sp>
      <p:pic>
        <p:nvPicPr>
          <p:cNvPr id="32770" name="图片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714500"/>
            <a:ext cx="6457950" cy="437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4838"/>
            <a:ext cx="4032250" cy="4093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86" name="图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6413"/>
            <a:ext cx="3960813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/>
          </p:cNvSpPr>
          <p:nvPr/>
        </p:nvSpPr>
        <p:spPr bwMode="auto">
          <a:xfrm>
            <a:off x="0" y="571480"/>
            <a:ext cx="9096375" cy="7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zh-CN" altLang="en-US" sz="32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首届海外淮扬菜研习班集锦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>
          <a:xfrm>
            <a:off x="611560" y="285728"/>
            <a:ext cx="6480720" cy="1216025"/>
          </a:xfrm>
        </p:spPr>
        <p:txBody>
          <a:bodyPr/>
          <a:lstStyle/>
          <a:p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二、教育培训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中餐繁荣文化讲座</a:t>
            </a:r>
          </a:p>
        </p:txBody>
      </p:sp>
      <p:sp>
        <p:nvSpPr>
          <p:cNvPr id="68610" name="Rectangle 3"/>
          <p:cNvSpPr>
            <a:spLocks noGrp="1"/>
          </p:cNvSpPr>
          <p:nvPr>
            <p:ph idx="1"/>
          </p:nvPr>
        </p:nvSpPr>
        <p:spPr>
          <a:xfrm>
            <a:off x="571500" y="2308225"/>
            <a:ext cx="8001000" cy="2735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在秘鲁举行中餐繁荣厨艺文化讲座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在洛杉矶举行中餐繁荣文化讲座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在休斯敦举行淮扬菜烹调理论与方法专题讲座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迪拜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举行中餐继承与创新专题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讲座</a:t>
            </a:r>
            <a:endParaRPr lang="zh-CN" altLang="en-US" sz="2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214554"/>
            <a:ext cx="388778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28" y="2214554"/>
            <a:ext cx="3852862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9635" name="Rectangle 2"/>
          <p:cNvSpPr>
            <a:spLocks noGrp="1"/>
          </p:cNvSpPr>
          <p:nvPr>
            <p:ph type="title"/>
          </p:nvPr>
        </p:nvSpPr>
        <p:spPr>
          <a:xfrm>
            <a:off x="572041" y="404664"/>
            <a:ext cx="7024295" cy="880626"/>
          </a:xfrm>
        </p:spPr>
        <p:txBody>
          <a:bodyPr/>
          <a:lstStyle/>
          <a:p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中餐繁荣文化讲座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2"/>
          <p:cNvSpPr txBox="1">
            <a:spLocks noChangeArrowheads="1"/>
          </p:cNvSpPr>
          <p:nvPr/>
        </p:nvSpPr>
        <p:spPr bwMode="auto">
          <a:xfrm>
            <a:off x="714348" y="1928802"/>
            <a:ext cx="545342" cy="3539430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走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进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拉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斯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维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加</a:t>
            </a:r>
            <a:endParaRPr lang="en-US" altLang="zh-CN" sz="2800" b="1" dirty="0" smtClean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r>
              <a:rPr lang="zh-CN" altLang="en-US" sz="28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斯</a:t>
            </a:r>
            <a:endParaRPr lang="zh-CN" altLang="en-US" sz="28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/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黑体" pitchFamily="2" charset="-122"/>
            </a:endParaRPr>
          </a:p>
        </p:txBody>
      </p:sp>
      <p:pic>
        <p:nvPicPr>
          <p:cNvPr id="43011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227" y="1643050"/>
            <a:ext cx="2428863" cy="200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857363"/>
            <a:ext cx="4477839" cy="354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84" name="Rectangle 2"/>
          <p:cNvSpPr>
            <a:spLocks noGrp="1"/>
          </p:cNvSpPr>
          <p:nvPr>
            <p:ph type="title"/>
          </p:nvPr>
        </p:nvSpPr>
        <p:spPr>
          <a:xfrm>
            <a:off x="611560" y="428604"/>
            <a:ext cx="8440364" cy="787421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cs typeface="+mn-cs"/>
                <a:sym typeface="+mn-ea"/>
              </a:rPr>
              <a:t>海外春节送年夜饭</a:t>
            </a: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714752"/>
            <a:ext cx="2428892" cy="200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2"/>
          <p:cNvSpPr txBox="1">
            <a:spLocks noChangeArrowheads="1"/>
          </p:cNvSpPr>
          <p:nvPr/>
        </p:nvSpPr>
        <p:spPr bwMode="auto">
          <a:xfrm>
            <a:off x="1285852" y="642918"/>
            <a:ext cx="6429420" cy="707886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春节送年饭</a:t>
            </a:r>
            <a:r>
              <a:rPr lang="en-US" altLang="zh-CN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走进洛杉矶</a:t>
            </a:r>
          </a:p>
        </p:txBody>
      </p:sp>
      <p:sp>
        <p:nvSpPr>
          <p:cNvPr id="73730" name="图片 5"/>
          <p:cNvSpPr>
            <a:spLocks noChangeAspect="1"/>
          </p:cNvSpPr>
          <p:nvPr/>
        </p:nvSpPr>
        <p:spPr bwMode="auto">
          <a:xfrm>
            <a:off x="4572000" y="2255838"/>
            <a:ext cx="40513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93190" name="Picture 6" descr="C:\Users\LENOVO\Documents\Tencent Files\273630074\FileRecv\MobileFile\IMG_5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411413"/>
            <a:ext cx="4329112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1" name="Picture 7" descr="C:\Users\LENOVO\Documents\Tencent Files\273630074\FileRecv\MobileFile\IMG_5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428875"/>
            <a:ext cx="3786188" cy="2840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2"/>
          <p:cNvSpPr txBox="1">
            <a:spLocks noChangeArrowheads="1"/>
          </p:cNvSpPr>
          <p:nvPr/>
        </p:nvSpPr>
        <p:spPr bwMode="auto">
          <a:xfrm>
            <a:off x="857224" y="6215082"/>
            <a:ext cx="8001056" cy="400110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休斯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敦市市长宣布将</a:t>
            </a:r>
            <a:r>
              <a:rPr lang="en-US" altLang="zh-CN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2016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22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日命名为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休斯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敦的“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品味中餐日</a:t>
            </a: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”</a:t>
            </a:r>
            <a:endParaRPr lang="zh-CN" altLang="en-US" sz="20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4754" name="图片 4"/>
          <p:cNvSpPr>
            <a:spLocks noChangeAspect="1"/>
          </p:cNvSpPr>
          <p:nvPr/>
        </p:nvSpPr>
        <p:spPr bwMode="auto">
          <a:xfrm>
            <a:off x="611188" y="1989138"/>
            <a:ext cx="38163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74755" name="图片 6"/>
          <p:cNvSpPr>
            <a:spLocks noChangeAspect="1"/>
          </p:cNvSpPr>
          <p:nvPr/>
        </p:nvSpPr>
        <p:spPr bwMode="auto">
          <a:xfrm>
            <a:off x="4576763" y="1970088"/>
            <a:ext cx="3816350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95238" name="Picture 6" descr="C:\Users\LENOVO\Documents\Tencent Files\273630074\FileRecv\MobileFile\IMG_5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785926"/>
            <a:ext cx="7500938" cy="421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285852" y="642918"/>
            <a:ext cx="6429420" cy="707886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春节送年饭</a:t>
            </a:r>
            <a:r>
              <a:rPr lang="en-US" altLang="zh-CN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走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进休斯顿</a:t>
            </a:r>
            <a:endParaRPr lang="zh-CN" altLang="en-US" sz="4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图片 2"/>
          <p:cNvSpPr>
            <a:spLocks noChangeAspect="1"/>
          </p:cNvSpPr>
          <p:nvPr/>
        </p:nvSpPr>
        <p:spPr bwMode="auto">
          <a:xfrm>
            <a:off x="4545013" y="1844675"/>
            <a:ext cx="409733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75779" name="图片 3"/>
          <p:cNvSpPr>
            <a:spLocks noChangeAspect="1"/>
          </p:cNvSpPr>
          <p:nvPr/>
        </p:nvSpPr>
        <p:spPr bwMode="auto">
          <a:xfrm>
            <a:off x="611188" y="1844675"/>
            <a:ext cx="38163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96262" name="Picture 6" descr="C:\Users\LENOVO\Documents\Tencent Files\273630074\FileRecv\MobileFile\IMG_5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7278688" cy="4094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428728" y="642918"/>
            <a:ext cx="6429420" cy="707886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春节送年饭</a:t>
            </a:r>
            <a:r>
              <a:rPr lang="en-US" altLang="zh-CN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走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进智利</a:t>
            </a:r>
            <a:endParaRPr lang="zh-CN" altLang="en-US" sz="4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76803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97286" name="Picture 6" descr="C:\Users\LENOVO\Documents\Tencent Files\273630074\FileRecv\MobileFile\IMG_5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714488"/>
            <a:ext cx="5929334" cy="4446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714480" y="642918"/>
            <a:ext cx="6429420" cy="707886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春节送年饭</a:t>
            </a:r>
            <a:r>
              <a:rPr lang="en-US" altLang="zh-CN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走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进秘鲁</a:t>
            </a:r>
            <a:endParaRPr lang="zh-CN" altLang="en-US" sz="4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4"/>
          <p:cNvSpPr>
            <a:spLocks noChangeArrowheads="1"/>
          </p:cNvSpPr>
          <p:nvPr/>
        </p:nvSpPr>
        <p:spPr bwMode="auto">
          <a:xfrm>
            <a:off x="785813" y="642938"/>
            <a:ext cx="6135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一、基地概况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平台建设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5059" name="Picture 3" descr="4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476250"/>
            <a:ext cx="10001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89705" y="1556792"/>
            <a:ext cx="770413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教育部全国职教师资培训重点建设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sym typeface="+mn-ea"/>
              </a:rPr>
              <a:t>基地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sym typeface="+mn-ea"/>
              </a:rPr>
              <a:t>海外惠侨工程∙中餐繁荣基地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国家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职业技能鉴定所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外交部教育部中国－东盟烹饪艺术培训基地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中国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营养学会注册营养师课程教学基地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国际中餐厨师长培训基地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中国烹饪大师培训基地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文旅部非遗研培基地、江苏省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非物质文化遗产研究基地</a:t>
            </a: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江苏省淮扬菜工程中心、江苏省烹饪研究所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u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美食研究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杂志（北大核心期刊）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http://5b0988e595225.cdn.sohucs.com/images/20190210/e301a4c995bf4d97907b77e6c8b67a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027" y="1844824"/>
            <a:ext cx="789733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84027" y="642918"/>
            <a:ext cx="7948413" cy="584775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欢乐春节”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--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走进塞浦路斯和迪拜</a:t>
            </a:r>
            <a:endParaRPr lang="zh-CN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1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8352928" cy="100811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月，周晓燕大师作为中烹协五星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总厨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代表和代表团副团长、走进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塞浦路斯与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迪拜参加由文化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和旅游部与中国烹饪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协会联合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举办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”2019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欢乐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春节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活动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6" name="Picture 4" descr="http://5b0988e595225.cdn.sohucs.com/images/20190210/9dabec401d684612984709e2943c36f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248472" cy="283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5b0988e595225.cdn.sohucs.com/images/20190210/eb3d402fb0c54e879133293b08990d6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34319"/>
            <a:ext cx="4222278" cy="281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84027" y="642918"/>
            <a:ext cx="7948413" cy="584775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欢乐春节”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--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走进塞浦路斯和迪拜</a:t>
            </a:r>
            <a:endParaRPr lang="zh-CN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7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2467" name="Text Box 22"/>
          <p:cNvSpPr txBox="1">
            <a:spLocks noChangeArrowheads="1"/>
          </p:cNvSpPr>
          <p:nvPr/>
        </p:nvSpPr>
        <p:spPr bwMode="auto">
          <a:xfrm>
            <a:off x="512515" y="692696"/>
            <a:ext cx="7875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4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第十一届世界华裔杰出青年华夏行</a:t>
            </a:r>
          </a:p>
        </p:txBody>
      </p:sp>
      <p:sp>
        <p:nvSpPr>
          <p:cNvPr id="2" name="圆角矩形 1"/>
          <p:cNvSpPr/>
          <p:nvPr/>
        </p:nvSpPr>
        <p:spPr bwMode="auto">
          <a:xfrm>
            <a:off x="1153344" y="5301208"/>
            <a:ext cx="7200800" cy="864095"/>
          </a:xfrm>
          <a:prstGeom prst="roundRect">
            <a:avLst/>
          </a:prstGeom>
          <a:noFill/>
          <a:ln w="793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，来自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42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个国家的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84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名华裔杰出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青年，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在国侨办国外司朱柳副司长的带领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下参观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了中餐繁荣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基地。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2103"/>
            <a:ext cx="6753379" cy="359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82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2466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1026" name="Picture 2" descr="C:\Users\LENOVO\Desktop\照片 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7290" y="1785926"/>
            <a:ext cx="6286544" cy="4191029"/>
          </a:xfrm>
          <a:prstGeom prst="rect">
            <a:avLst/>
          </a:prstGeom>
          <a:noFill/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75813" y="778163"/>
            <a:ext cx="70870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海外媒体考察团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0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1" name="Text Box 22"/>
          <p:cNvSpPr txBox="1">
            <a:spLocks noChangeArrowheads="1"/>
          </p:cNvSpPr>
          <p:nvPr/>
        </p:nvSpPr>
        <p:spPr bwMode="auto">
          <a:xfrm>
            <a:off x="554749" y="620688"/>
            <a:ext cx="71135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考察交流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Picture 2" descr="http://lyxy.yzu.edu.cn/picture/0/1805251639051778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43050"/>
            <a:ext cx="5500726" cy="36695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2910" y="5286388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日，法国旅游发展署主席、法国终身旅游大使、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laliste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榜单创始人菲利普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福尔，凤凰卫视驻法国首席记者柳怡，世界中餐业联合会监事会主席武力一行来我院参观并洽谈。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0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1" name="Text Box 22"/>
          <p:cNvSpPr txBox="1">
            <a:spLocks noChangeArrowheads="1"/>
          </p:cNvSpPr>
          <p:nvPr/>
        </p:nvSpPr>
        <p:spPr bwMode="auto">
          <a:xfrm>
            <a:off x="642909" y="471488"/>
            <a:ext cx="83518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考察交流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4857760"/>
            <a:ext cx="8143932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 smtClean="0"/>
              <a:t>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日，法国旅游发展署主席、法国终身旅游大使、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laliste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榜单创始人菲利普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福尔，凤凰卫视驻法国首席记者柳怡，世界中餐业联合会监事会主席武力一行莅临基地参观并洽谈。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382" name="Picture 6" descr="http://lyxy.yzu.edu.cn/picture/0/180525163846958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176375" cy="2786082"/>
          </a:xfrm>
          <a:prstGeom prst="rect">
            <a:avLst/>
          </a:prstGeom>
          <a:noFill/>
        </p:spPr>
      </p:pic>
      <p:pic>
        <p:nvPicPr>
          <p:cNvPr id="101384" name="Picture 8" descr="http://lyxy.yzu.edu.cn/picture/0/1805251639051778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176375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1" name="Text Box 22"/>
          <p:cNvSpPr txBox="1">
            <a:spLocks noChangeArrowheads="1"/>
          </p:cNvSpPr>
          <p:nvPr/>
        </p:nvSpPr>
        <p:spPr bwMode="auto">
          <a:xfrm>
            <a:off x="539552" y="620688"/>
            <a:ext cx="6321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考察交流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56519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日，美国北阿拉巴马大学副校长张春生来访并进行深入交流。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 descr="1809171814515853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944761"/>
            <a:ext cx="5250695" cy="350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0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1" name="Text Box 22"/>
          <p:cNvSpPr txBox="1">
            <a:spLocks noChangeArrowheads="1"/>
          </p:cNvSpPr>
          <p:nvPr/>
        </p:nvSpPr>
        <p:spPr bwMode="auto">
          <a:xfrm>
            <a:off x="539552" y="764704"/>
            <a:ext cx="6108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考察交流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220314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日，南非旅游部亚澳双边关系与合作事务处副处长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Malesela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err="1" smtClean="0">
                <a:latin typeface="微软雅黑" pitchFamily="34" charset="-122"/>
                <a:ea typeface="微软雅黑" pitchFamily="34" charset="-122"/>
              </a:rPr>
              <a:t>Leso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来访，双方展开深入探讨，并就留学生培训、师资培训等达成初步合作意向。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02" name="Picture 2" descr="http://lyxy.yzu.edu.cn/picture/0/1809171743281056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714488"/>
            <a:ext cx="5143536" cy="3431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57" y="3356991"/>
            <a:ext cx="3914328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41" b="16226"/>
          <a:stretch/>
        </p:blipFill>
        <p:spPr bwMode="auto">
          <a:xfrm>
            <a:off x="4597896" y="404664"/>
            <a:ext cx="400655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01" y="404664"/>
            <a:ext cx="39604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/>
          </p:cNvSpPr>
          <p:nvPr/>
        </p:nvSpPr>
        <p:spPr bwMode="auto">
          <a:xfrm>
            <a:off x="23813" y="6107113"/>
            <a:ext cx="90963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美国烹饪学院、英国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EFEC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、韩国、爱尔兰等参观交流</a:t>
            </a:r>
            <a:endParaRPr lang="zh-CN" altLang="en-US" sz="2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1" descr="s160713105523532447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7" y="3357562"/>
            <a:ext cx="40005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57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图片 2"/>
          <p:cNvSpPr>
            <a:spLocks noChangeAspect="1"/>
          </p:cNvSpPr>
          <p:nvPr/>
        </p:nvSpPr>
        <p:spPr bwMode="auto">
          <a:xfrm>
            <a:off x="4716463" y="18446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7651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6564" name="Text Box 12"/>
          <p:cNvSpPr txBox="1">
            <a:spLocks noChangeArrowheads="1"/>
          </p:cNvSpPr>
          <p:nvPr/>
        </p:nvSpPr>
        <p:spPr bwMode="auto">
          <a:xfrm>
            <a:off x="490538" y="5357826"/>
            <a:ext cx="8653462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0" hangingPunct="0">
              <a:defRPr/>
            </a:pPr>
            <a:r>
              <a:rPr lang="zh-CN" altLang="zh-CN" sz="2000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荷兰鹿特丹举行的“第八届中国烹饪世界大赛</a:t>
            </a: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000" dirty="0" err="1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扬州大学队以总分第一的成绩获得团体金奖</a:t>
            </a:r>
            <a:endParaRPr lang="en-US" altLang="zh-CN" sz="2000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6565" name="Picture 9" descr="33100545540255185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8310" y="2049473"/>
            <a:ext cx="3817938" cy="280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6566" name="Picture 10" descr="IMG_570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22791" y="2014771"/>
            <a:ext cx="1992312" cy="280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6567" name="Picture 11" descr="IMG_570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338916" y="2024073"/>
            <a:ext cx="2293937" cy="1290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6568" name="Picture 12" descr="瑶柱文思豆腐羹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338916" y="3321060"/>
            <a:ext cx="2305050" cy="153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67544" y="900009"/>
            <a:ext cx="84169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6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烹饪专业教师组队参加世界大赛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牵头成立</a:t>
            </a:r>
            <a:r>
              <a:rPr lang="zh-CN" altLang="zh-CN" sz="2800" b="1" dirty="0" smtClean="0">
                <a:latin typeface="微软雅黑" pitchFamily="34" charset="-122"/>
                <a:ea typeface="微软雅黑" pitchFamily="34" charset="-122"/>
              </a:rPr>
              <a:t>海外惠侨工程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zh-CN" sz="2800" b="1" dirty="0" smtClean="0">
                <a:latin typeface="微软雅黑" pitchFamily="34" charset="-122"/>
                <a:ea typeface="微软雅黑" pitchFamily="34" charset="-122"/>
              </a:rPr>
              <a:t>中餐繁荣基地联盟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-3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扬州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63174"/>
            <a:ext cx="4052894" cy="270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402015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9" y="1857364"/>
            <a:ext cx="2786083" cy="166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331640" y="4293096"/>
            <a:ext cx="3383236" cy="190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2700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sz="19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扬州大学</a:t>
            </a:r>
            <a:endParaRPr lang="en-US" altLang="zh-CN" sz="19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1270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四川旅游学院</a:t>
            </a:r>
            <a:endParaRPr lang="zh-CN" altLang="zh-CN" sz="19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0" marR="0" lvl="0" indent="1270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福建商学院</a:t>
            </a:r>
            <a:endParaRPr kumimoji="0" lang="zh-CN" sz="190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0" marR="0" lvl="0" indent="1270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顺德职业技术学院</a:t>
            </a:r>
            <a:endParaRPr kumimoji="0" lang="zh-CN" sz="190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0" marR="0" lvl="0" indent="1270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zh-CN" sz="190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广州华商职业学院</a:t>
            </a:r>
            <a:endParaRPr kumimoji="0" lang="zh-CN" sz="190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777504" y="4713922"/>
            <a:ext cx="410119" cy="1224136"/>
          </a:xfrm>
          <a:prstGeom prst="roundRect">
            <a:avLst/>
          </a:prstGeom>
          <a:solidFill>
            <a:schemeClr val="accent1"/>
          </a:solidFill>
          <a:ln w="793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五家基地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12"/>
          <p:cNvSpPr txBox="1">
            <a:spLocks noChangeArrowheads="1"/>
          </p:cNvSpPr>
          <p:nvPr/>
        </p:nvSpPr>
        <p:spPr bwMode="auto">
          <a:xfrm>
            <a:off x="642910" y="4855480"/>
            <a:ext cx="7961538" cy="10525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应新加坡餐饮同行邀请，嵇步峰、章海风两位老师于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日至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日赴新加坡进行交流</a:t>
            </a:r>
            <a:endParaRPr lang="en-US" altLang="zh-CN" sz="2400" b="1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539552" y="714356"/>
            <a:ext cx="8305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赴新加坡交流</a:t>
            </a:r>
          </a:p>
        </p:txBody>
      </p:sp>
      <p:pic>
        <p:nvPicPr>
          <p:cNvPr id="99330" name="Picture 2" descr="http://lyxy.yzu.edu.cn/picture/-1/181207092741694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16832"/>
            <a:ext cx="3786214" cy="2839661"/>
          </a:xfrm>
          <a:prstGeom prst="rect">
            <a:avLst/>
          </a:prstGeom>
          <a:noFill/>
        </p:spPr>
      </p:pic>
      <p:pic>
        <p:nvPicPr>
          <p:cNvPr id="99332" name="Picture 4" descr="http://lyxy.yzu.edu.cn/picture/-1/181207092741661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436" y="1916832"/>
            <a:ext cx="380865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2492896"/>
            <a:ext cx="2088231" cy="2952328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23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日至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29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日，孟祥忍老师应邀赴卢森堡观摩世界杯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烹饪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大赛，并在当地开展系列行业交流活动。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9552" y="714356"/>
            <a:ext cx="8305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赴卢森堡交流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3615"/>
            <a:ext cx="5760640" cy="406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5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5635847"/>
            <a:ext cx="7362056" cy="576064"/>
          </a:xfrm>
        </p:spPr>
        <p:txBody>
          <a:bodyPr/>
          <a:lstStyle/>
          <a:p>
            <a:pPr algn="l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应香港中华厨艺学院的邀请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，陈正荣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、陈志炎两位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教师于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日至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日赴香港进行为期三天的交流访问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07504" y="3332008"/>
            <a:ext cx="6858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529" y="1743490"/>
            <a:ext cx="2843808" cy="37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9552" y="714356"/>
            <a:ext cx="8305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赴香港交流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5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834716"/>
            <a:ext cx="4077270" cy="398065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在港期间，两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位大师表演了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文思豆腐、松鼠鳜鱼、淮扬软兜等经典淮扬名菜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，在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中华厨艺学院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制作“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江苏菜系之正宗淮扬菜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”主题晚宴。</a:t>
            </a:r>
            <a:endParaRPr lang="en-US" altLang="zh-CN" sz="22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中华厨艺学院院长颜淑贤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女士专门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制作感谢信以示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感谢</a:t>
            </a:r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33876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9552" y="714356"/>
            <a:ext cx="8305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三、交流活动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赴香港交流</a:t>
            </a:r>
            <a:endParaRPr lang="zh-CN" altLang="en-US" sz="2800" b="1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2"/>
          <p:cNvSpPr txBox="1">
            <a:spLocks noChangeArrowheads="1"/>
          </p:cNvSpPr>
          <p:nvPr/>
        </p:nvSpPr>
        <p:spPr bwMode="auto">
          <a:xfrm>
            <a:off x="495648" y="604838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二、教育培训工作－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网上课堂</a:t>
            </a:r>
          </a:p>
        </p:txBody>
      </p:sp>
      <p:sp>
        <p:nvSpPr>
          <p:cNvPr id="48130" name="矩形 5"/>
          <p:cNvSpPr>
            <a:spLocks noChangeArrowheads="1"/>
          </p:cNvSpPr>
          <p:nvPr/>
        </p:nvSpPr>
        <p:spPr bwMode="auto">
          <a:xfrm>
            <a:off x="611560" y="1674382"/>
            <a:ext cx="2564184" cy="347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06400" eaLnBrk="0" hangingPunct="0">
              <a:lnSpc>
                <a:spcPts val="4500"/>
              </a:lnSpc>
            </a:pPr>
            <a:r>
              <a:rPr lang="en-US" altLang="zh-CN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2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zh-CN" altLang="zh-CN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裘</a:t>
            </a:r>
            <a:r>
              <a:rPr lang="zh-CN" altLang="en-US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援平</a:t>
            </a:r>
            <a:r>
              <a:rPr lang="zh-CN" altLang="zh-CN" sz="2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主任</a:t>
            </a:r>
            <a:r>
              <a:rPr lang="zh-CN" altLang="en-US" sz="2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在美国西雅图开通上线，这是国侨办为海外华侨华人送去的温暖大礼包。</a:t>
            </a:r>
            <a:endParaRPr lang="zh-CN" altLang="zh-CN" sz="22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745" y="1924899"/>
            <a:ext cx="5400600" cy="323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58224" y="5373216"/>
            <a:ext cx="7924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http://www.onlineocc.com/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684213" y="1860550"/>
            <a:ext cx="8001000" cy="3816350"/>
          </a:xfrm>
        </p:spPr>
        <p:txBody>
          <a:bodyPr/>
          <a:lstStyle/>
          <a:p>
            <a:pPr marL="0" indent="0">
              <a:lnSpc>
                <a:spcPct val="140000"/>
              </a:lnSpc>
              <a:buFont typeface="Wingdings" panose="05000000000000000000" charset="0"/>
              <a:buNone/>
              <a:defRPr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  <a:sym typeface="+mn-ea"/>
              </a:rPr>
              <a:t>承办第29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sym typeface="+mn-ea"/>
              </a:rPr>
              <a:t>期华侨华人社团负责人研习班</a:t>
            </a:r>
            <a:endParaRPr lang="zh-CN" altLang="en-US" sz="28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>
              <a:lnSpc>
                <a:spcPct val="140000"/>
              </a:lnSpc>
              <a:spcBef>
                <a:spcPts val="1800"/>
              </a:spcBef>
              <a:buFont typeface="Wingdings" panose="05000000000000000000" charset="0"/>
              <a:buChar char="u"/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来自美国、新加坡、日本等国中餐业协会负责人共计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45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人 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40000"/>
              </a:lnSpc>
              <a:spcBef>
                <a:spcPts val="1800"/>
              </a:spcBef>
              <a:buFont typeface="Wingdings" panose="05000000000000000000" charset="0"/>
              <a:buChar char="u"/>
              <a:defRPr/>
            </a:pP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围绕中餐“标准化、品牌化、技能化、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连锁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化”四个版块，采取</a:t>
            </a:r>
            <a:r>
              <a:rPr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理论授课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、</a:t>
            </a:r>
            <a:r>
              <a:rPr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实地考察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、</a:t>
            </a:r>
            <a:r>
              <a:rPr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情景教学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、</a:t>
            </a:r>
            <a:r>
              <a:rPr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座谈交流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、</a:t>
            </a:r>
            <a:r>
              <a:rPr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专家论坛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等形式。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None/>
              <a:defRPr/>
            </a:pP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298" name="Text Box 22"/>
          <p:cNvSpPr txBox="1">
            <a:spLocks noChangeArrowheads="1"/>
          </p:cNvSpPr>
          <p:nvPr/>
        </p:nvSpPr>
        <p:spPr bwMode="auto">
          <a:xfrm>
            <a:off x="611559" y="642938"/>
            <a:ext cx="7862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国际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研习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8675" name="Picture 4" descr="结业典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956550" cy="437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395" name="Rectangle 2"/>
          <p:cNvSpPr>
            <a:spLocks noGrp="1"/>
          </p:cNvSpPr>
          <p:nvPr/>
        </p:nvSpPr>
        <p:spPr bwMode="auto">
          <a:xfrm>
            <a:off x="0" y="500042"/>
            <a:ext cx="9096375" cy="96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29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期华侨华人社团负责人研习</a:t>
            </a:r>
            <a:r>
              <a:rPr lang="zh-CN" altLang="en-US" sz="32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班</a:t>
            </a:r>
            <a:endParaRPr lang="en-US" altLang="zh-CN" sz="32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lang="zh-CN" altLang="en-US" sz="32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结 业 留 念</a:t>
            </a:r>
            <a:endParaRPr lang="zh-CN" alt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图片 2"/>
          <p:cNvSpPr>
            <a:spLocks noChangeAspect="1"/>
          </p:cNvSpPr>
          <p:nvPr/>
        </p:nvSpPr>
        <p:spPr bwMode="auto">
          <a:xfrm>
            <a:off x="4689475" y="1870075"/>
            <a:ext cx="4032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3490" name="图片 1"/>
          <p:cNvSpPr>
            <a:spLocks noChangeAspect="1"/>
          </p:cNvSpPr>
          <p:nvPr/>
        </p:nvSpPr>
        <p:spPr bwMode="auto">
          <a:xfrm>
            <a:off x="468313" y="1870075"/>
            <a:ext cx="39592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2524" y="5031915"/>
            <a:ext cx="8143932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日至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日，新加坡淡马锡理工学院师生一行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人交流访问。在为期三天的交流培训中，烹饪专业教师为大家进行了特色化的培训和展示交流，马锡理工学院及我院学生分别示范了当地代表性食物的烹饪技艺。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378" name="Picture 2" descr="http://lyxy.yzu.edu.cn/picture/0/1809181520073557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48" y="1785926"/>
            <a:ext cx="3905277" cy="2928958"/>
          </a:xfrm>
          <a:prstGeom prst="rect">
            <a:avLst/>
          </a:prstGeom>
          <a:noFill/>
        </p:spPr>
      </p:pic>
      <p:pic>
        <p:nvPicPr>
          <p:cNvPr id="101380" name="Picture 4" descr="http://lyxy.yzu.edu.cn/picture/0/1809181520375343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104" y="1785926"/>
            <a:ext cx="3996424" cy="2928958"/>
          </a:xfrm>
          <a:prstGeom prst="rect">
            <a:avLst/>
          </a:prstGeom>
          <a:noFill/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1559" y="642938"/>
            <a:ext cx="7862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国际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研习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班</a:t>
            </a:r>
          </a:p>
        </p:txBody>
      </p:sp>
    </p:spTree>
    <p:extLst>
      <p:ext uri="{BB962C8B-B14F-4D97-AF65-F5344CB8AC3E}">
        <p14:creationId xmlns:p14="http://schemas.microsoft.com/office/powerpoint/2010/main" xmlns="" val="9640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753" y="1700808"/>
            <a:ext cx="327299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 bwMode="auto">
          <a:xfrm>
            <a:off x="611560" y="4941168"/>
            <a:ext cx="7978184" cy="1080120"/>
          </a:xfrm>
          <a:prstGeom prst="roundRect">
            <a:avLst/>
          </a:prstGeom>
          <a:noFill/>
          <a:ln w="793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2017</a:t>
            </a:r>
            <a:r>
              <a:rPr lang="zh-CN" altLang="en-US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年</a:t>
            </a:r>
            <a:r>
              <a:rPr lang="en-US" altLang="zh-CN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11</a:t>
            </a:r>
            <a:r>
              <a:rPr lang="zh-CN" altLang="en-US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月</a:t>
            </a:r>
            <a:r>
              <a:rPr lang="en-US" altLang="zh-CN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10</a:t>
            </a:r>
            <a:r>
              <a:rPr lang="zh-CN" altLang="en-US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日，第三</a:t>
            </a:r>
            <a:r>
              <a:rPr lang="zh-CN" altLang="en-US" sz="22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届东盟外交官淮扬美食文化体验之</a:t>
            </a:r>
            <a:r>
              <a:rPr lang="zh-CN" altLang="en-US" sz="2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旅</a:t>
            </a:r>
            <a:endParaRPr lang="en-US" altLang="zh-CN" sz="2200" b="1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dirty="0" smtClean="0"/>
              <a:t>8</a:t>
            </a:r>
            <a:r>
              <a:rPr lang="zh-CN" altLang="en-US" dirty="0"/>
              <a:t>个</a:t>
            </a:r>
            <a:r>
              <a:rPr lang="zh-CN" altLang="en-US" dirty="0" smtClean="0"/>
              <a:t>国家驻</a:t>
            </a:r>
            <a:r>
              <a:rPr lang="zh-CN" altLang="en-US" dirty="0"/>
              <a:t>上海总领馆的</a:t>
            </a:r>
            <a:r>
              <a:rPr lang="en-US" altLang="zh-CN" dirty="0"/>
              <a:t>20</a:t>
            </a:r>
            <a:r>
              <a:rPr lang="zh-CN" altLang="en-US" dirty="0"/>
              <a:t>位外交官参加了体验</a:t>
            </a:r>
            <a:r>
              <a:rPr lang="zh-CN" altLang="en-US" dirty="0" smtClean="0"/>
              <a:t>活动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（</a:t>
            </a:r>
            <a:r>
              <a:rPr lang="zh-CN" altLang="en-US" dirty="0"/>
              <a:t>菲律宾、爱尔兰、泰国、新加坡、老挝、越南、印尼、斯里兰卡）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2" descr="E:\中餐繁荣基地材料\2017年\相关照片\HTE_79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14488"/>
            <a:ext cx="4714908" cy="3143272"/>
          </a:xfrm>
          <a:prstGeom prst="rect">
            <a:avLst/>
          </a:prstGeom>
          <a:noFill/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611559" y="642938"/>
            <a:ext cx="7862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latin typeface="微软雅黑" pitchFamily="34" charset="-122"/>
                <a:ea typeface="微软雅黑" pitchFamily="34" charset="-122"/>
                <a:sym typeface="+mn-ea"/>
              </a:rPr>
              <a:t>二、教育培训工作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国际</a:t>
            </a:r>
            <a:r>
              <a:rPr lang="zh-CN" altLang="en-US" sz="2800" b="1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研习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班</a:t>
            </a:r>
          </a:p>
        </p:txBody>
      </p:sp>
    </p:spTree>
    <p:extLst>
      <p:ext uri="{BB962C8B-B14F-4D97-AF65-F5344CB8AC3E}">
        <p14:creationId xmlns:p14="http://schemas.microsoft.com/office/powerpoint/2010/main" xmlns="" val="21791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11560" y="747882"/>
            <a:ext cx="800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+mn-ea"/>
              </a:rPr>
              <a:t>二、教育培训工作</a:t>
            </a:r>
            <a:r>
              <a:rPr lang="zh-CN" altLang="en-US" sz="32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－</a:t>
            </a:r>
            <a:r>
              <a:rPr lang="zh-CN" altLang="en-US" sz="2800" b="1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国内实训班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73"/>
          <a:stretch/>
        </p:blipFill>
        <p:spPr bwMode="auto">
          <a:xfrm>
            <a:off x="467544" y="2055741"/>
            <a:ext cx="3633348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QQ图片20180327123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3692" y="2055741"/>
            <a:ext cx="5143536" cy="2714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858" y="5199583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连续承办新加坡中医学院中华药膳国际实训班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9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938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938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1819</Words>
  <Application>Microsoft Office PowerPoint</Application>
  <PresentationFormat>全屏显示(4:3)</PresentationFormat>
  <Paragraphs>88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微软雅黑</vt:lpstr>
      <vt:lpstr>隶书</vt:lpstr>
      <vt:lpstr>Verdana</vt:lpstr>
      <vt:lpstr>黑体</vt:lpstr>
      <vt:lpstr>Wingdings</vt:lpstr>
      <vt:lpstr>Times New Roman</vt:lpstr>
      <vt:lpstr>华文隶书</vt:lpstr>
      <vt:lpstr>Gulim</vt:lpstr>
      <vt:lpstr>Profile</vt:lpstr>
      <vt:lpstr>幻灯片 1</vt:lpstr>
      <vt:lpstr>幻灯片 2</vt:lpstr>
      <vt:lpstr>牵头成立海外惠侨工程·中餐繁荣基地联盟 （2018年12月2日-3日·扬州）</vt:lpstr>
      <vt:lpstr>幻灯片 4</vt:lpstr>
      <vt:lpstr>幻灯片 5</vt:lpstr>
      <vt:lpstr>幻灯片 6</vt:lpstr>
      <vt:lpstr>幻灯片 7</vt:lpstr>
      <vt:lpstr>幻灯片 8</vt:lpstr>
      <vt:lpstr>二、教育培训工作－国内实训班</vt:lpstr>
      <vt:lpstr>幻灯片 10</vt:lpstr>
      <vt:lpstr>幻灯片 11</vt:lpstr>
      <vt:lpstr>幻灯片 12</vt:lpstr>
      <vt:lpstr>二、教育培训-中餐繁荣文化讲座</vt:lpstr>
      <vt:lpstr>二、教育培训工作-中餐繁荣文化讲座</vt:lpstr>
      <vt:lpstr>二、教育培训工作-海外春节送年夜饭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2018年11月23日至29日，孟祥忍老师应邀赴卢森堡观摩世界杯烹饪大赛，并在当地开展系列行业交流活动。</vt:lpstr>
      <vt:lpstr>应香港中华厨艺学院的邀请，陈正荣、陈志炎两位教师于2018年8月15日至17日赴香港进行为期三天的交流访问。</vt:lpstr>
      <vt:lpstr>幻灯片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cly</dc:creator>
  <cp:lastModifiedBy>未定义</cp:lastModifiedBy>
  <cp:revision>394</cp:revision>
  <dcterms:created xsi:type="dcterms:W3CDTF">2001-07-24T02:41:00Z</dcterms:created>
  <dcterms:modified xsi:type="dcterms:W3CDTF">2019-06-10T02:54:40Z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2052-10.1.0.6029</vt:lpwstr>
  </property>
</Properties>
</file>